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6" d="100"/>
          <a:sy n="126" d="100"/>
        </p:scale>
        <p:origin x="-84" y="-8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C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CL"/>
          </a:p>
        </p:txBody>
      </p:sp>
      <p:sp>
        <p:nvSpPr>
          <p:cNvPr id="4" name="Date Placeholder 3"/>
          <p:cNvSpPr>
            <a:spLocks noGrp="1"/>
          </p:cNvSpPr>
          <p:nvPr>
            <p:ph type="dt" sz="half" idx="10"/>
          </p:nvPr>
        </p:nvSpPr>
        <p:spPr/>
        <p:txBody>
          <a:bodyPr/>
          <a:lstStyle/>
          <a:p>
            <a:fld id="{4E5939EE-8971-4E3C-9F40-F490DFD6193E}" type="datetimeFigureOut">
              <a:rPr lang="es-CL" smtClean="0"/>
              <a:t>23-12-2016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EAF4556-294B-4983-8BFD-2525A9A40FB1}" type="slidenum">
              <a:rPr lang="es-CL" smtClean="0"/>
              <a:t>‹#›</a:t>
            </a:fld>
            <a:endParaRPr lang="es-CL"/>
          </a:p>
        </p:txBody>
      </p:sp>
    </p:spTree>
    <p:extLst>
      <p:ext uri="{BB962C8B-B14F-4D97-AF65-F5344CB8AC3E}">
        <p14:creationId xmlns:p14="http://schemas.microsoft.com/office/powerpoint/2010/main" val="412807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4E5939EE-8971-4E3C-9F40-F490DFD6193E}" type="datetimeFigureOut">
              <a:rPr lang="es-CL" smtClean="0"/>
              <a:t>23-12-2016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EAF4556-294B-4983-8BFD-2525A9A40FB1}" type="slidenum">
              <a:rPr lang="es-CL" smtClean="0"/>
              <a:t>‹#›</a:t>
            </a:fld>
            <a:endParaRPr lang="es-CL"/>
          </a:p>
        </p:txBody>
      </p:sp>
    </p:spTree>
    <p:extLst>
      <p:ext uri="{BB962C8B-B14F-4D97-AF65-F5344CB8AC3E}">
        <p14:creationId xmlns:p14="http://schemas.microsoft.com/office/powerpoint/2010/main" val="2300975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C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4E5939EE-8971-4E3C-9F40-F490DFD6193E}" type="datetimeFigureOut">
              <a:rPr lang="es-CL" smtClean="0"/>
              <a:t>23-12-2016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EAF4556-294B-4983-8BFD-2525A9A40FB1}" type="slidenum">
              <a:rPr lang="es-CL" smtClean="0"/>
              <a:t>‹#›</a:t>
            </a:fld>
            <a:endParaRPr lang="es-CL"/>
          </a:p>
        </p:txBody>
      </p:sp>
    </p:spTree>
    <p:extLst>
      <p:ext uri="{BB962C8B-B14F-4D97-AF65-F5344CB8AC3E}">
        <p14:creationId xmlns:p14="http://schemas.microsoft.com/office/powerpoint/2010/main" val="227151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4E5939EE-8971-4E3C-9F40-F490DFD6193E}" type="datetimeFigureOut">
              <a:rPr lang="es-CL" smtClean="0"/>
              <a:t>23-12-2016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EAF4556-294B-4983-8BFD-2525A9A40FB1}" type="slidenum">
              <a:rPr lang="es-CL" smtClean="0"/>
              <a:t>‹#›</a:t>
            </a:fld>
            <a:endParaRPr lang="es-CL"/>
          </a:p>
        </p:txBody>
      </p:sp>
    </p:spTree>
    <p:extLst>
      <p:ext uri="{BB962C8B-B14F-4D97-AF65-F5344CB8AC3E}">
        <p14:creationId xmlns:p14="http://schemas.microsoft.com/office/powerpoint/2010/main" val="103148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C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5939EE-8971-4E3C-9F40-F490DFD6193E}" type="datetimeFigureOut">
              <a:rPr lang="es-CL" smtClean="0"/>
              <a:t>23-12-2016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EAF4556-294B-4983-8BFD-2525A9A40FB1}" type="slidenum">
              <a:rPr lang="es-CL" smtClean="0"/>
              <a:t>‹#›</a:t>
            </a:fld>
            <a:endParaRPr lang="es-CL"/>
          </a:p>
        </p:txBody>
      </p:sp>
    </p:spTree>
    <p:extLst>
      <p:ext uri="{BB962C8B-B14F-4D97-AF65-F5344CB8AC3E}">
        <p14:creationId xmlns:p14="http://schemas.microsoft.com/office/powerpoint/2010/main" val="2622970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5" name="Date Placeholder 4"/>
          <p:cNvSpPr>
            <a:spLocks noGrp="1"/>
          </p:cNvSpPr>
          <p:nvPr>
            <p:ph type="dt" sz="half" idx="10"/>
          </p:nvPr>
        </p:nvSpPr>
        <p:spPr/>
        <p:txBody>
          <a:bodyPr/>
          <a:lstStyle/>
          <a:p>
            <a:fld id="{4E5939EE-8971-4E3C-9F40-F490DFD6193E}" type="datetimeFigureOut">
              <a:rPr lang="es-CL" smtClean="0"/>
              <a:t>23-12-2016</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3EAF4556-294B-4983-8BFD-2525A9A40FB1}" type="slidenum">
              <a:rPr lang="es-CL" smtClean="0"/>
              <a:t>‹#›</a:t>
            </a:fld>
            <a:endParaRPr lang="es-CL"/>
          </a:p>
        </p:txBody>
      </p:sp>
    </p:spTree>
    <p:extLst>
      <p:ext uri="{BB962C8B-B14F-4D97-AF65-F5344CB8AC3E}">
        <p14:creationId xmlns:p14="http://schemas.microsoft.com/office/powerpoint/2010/main" val="4043821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C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7" name="Date Placeholder 6"/>
          <p:cNvSpPr>
            <a:spLocks noGrp="1"/>
          </p:cNvSpPr>
          <p:nvPr>
            <p:ph type="dt" sz="half" idx="10"/>
          </p:nvPr>
        </p:nvSpPr>
        <p:spPr/>
        <p:txBody>
          <a:bodyPr/>
          <a:lstStyle/>
          <a:p>
            <a:fld id="{4E5939EE-8971-4E3C-9F40-F490DFD6193E}" type="datetimeFigureOut">
              <a:rPr lang="es-CL" smtClean="0"/>
              <a:t>23-12-2016</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3EAF4556-294B-4983-8BFD-2525A9A40FB1}" type="slidenum">
              <a:rPr lang="es-CL" smtClean="0"/>
              <a:t>‹#›</a:t>
            </a:fld>
            <a:endParaRPr lang="es-CL"/>
          </a:p>
        </p:txBody>
      </p:sp>
    </p:spTree>
    <p:extLst>
      <p:ext uri="{BB962C8B-B14F-4D97-AF65-F5344CB8AC3E}">
        <p14:creationId xmlns:p14="http://schemas.microsoft.com/office/powerpoint/2010/main" val="1264424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Date Placeholder 2"/>
          <p:cNvSpPr>
            <a:spLocks noGrp="1"/>
          </p:cNvSpPr>
          <p:nvPr>
            <p:ph type="dt" sz="half" idx="10"/>
          </p:nvPr>
        </p:nvSpPr>
        <p:spPr/>
        <p:txBody>
          <a:bodyPr/>
          <a:lstStyle/>
          <a:p>
            <a:fld id="{4E5939EE-8971-4E3C-9F40-F490DFD6193E}" type="datetimeFigureOut">
              <a:rPr lang="es-CL" smtClean="0"/>
              <a:t>23-12-2016</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3EAF4556-294B-4983-8BFD-2525A9A40FB1}" type="slidenum">
              <a:rPr lang="es-CL" smtClean="0"/>
              <a:t>‹#›</a:t>
            </a:fld>
            <a:endParaRPr lang="es-CL"/>
          </a:p>
        </p:txBody>
      </p:sp>
    </p:spTree>
    <p:extLst>
      <p:ext uri="{BB962C8B-B14F-4D97-AF65-F5344CB8AC3E}">
        <p14:creationId xmlns:p14="http://schemas.microsoft.com/office/powerpoint/2010/main" val="294010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1483185" y="2276872"/>
            <a:ext cx="6177630" cy="2304256"/>
          </a:xfrm>
          <a:prstGeom prst="rect">
            <a:avLst/>
          </a:prstGeom>
        </p:spPr>
      </p:pic>
    </p:spTree>
    <p:extLst>
      <p:ext uri="{BB962C8B-B14F-4D97-AF65-F5344CB8AC3E}">
        <p14:creationId xmlns:p14="http://schemas.microsoft.com/office/powerpoint/2010/main" val="155429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C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5939EE-8971-4E3C-9F40-F490DFD6193E}" type="datetimeFigureOut">
              <a:rPr lang="es-CL" smtClean="0"/>
              <a:t>23-12-2016</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3EAF4556-294B-4983-8BFD-2525A9A40FB1}" type="slidenum">
              <a:rPr lang="es-CL" smtClean="0"/>
              <a:t>‹#›</a:t>
            </a:fld>
            <a:endParaRPr lang="es-CL"/>
          </a:p>
        </p:txBody>
      </p:sp>
    </p:spTree>
    <p:extLst>
      <p:ext uri="{BB962C8B-B14F-4D97-AF65-F5344CB8AC3E}">
        <p14:creationId xmlns:p14="http://schemas.microsoft.com/office/powerpoint/2010/main" val="2558002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C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5939EE-8971-4E3C-9F40-F490DFD6193E}" type="datetimeFigureOut">
              <a:rPr lang="es-CL" smtClean="0"/>
              <a:t>23-12-2016</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3EAF4556-294B-4983-8BFD-2525A9A40FB1}" type="slidenum">
              <a:rPr lang="es-CL" smtClean="0"/>
              <a:t>‹#›</a:t>
            </a:fld>
            <a:endParaRPr lang="es-CL"/>
          </a:p>
        </p:txBody>
      </p:sp>
    </p:spTree>
    <p:extLst>
      <p:ext uri="{BB962C8B-B14F-4D97-AF65-F5344CB8AC3E}">
        <p14:creationId xmlns:p14="http://schemas.microsoft.com/office/powerpoint/2010/main" val="2585999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C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5939EE-8971-4E3C-9F40-F490DFD6193E}" type="datetimeFigureOut">
              <a:rPr lang="es-CL" smtClean="0"/>
              <a:t>23-12-2016</a:t>
            </a:fld>
            <a:endParaRPr lang="es-C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AF4556-294B-4983-8BFD-2525A9A40FB1}" type="slidenum">
              <a:rPr lang="es-CL" smtClean="0"/>
              <a:t>‹#›</a:t>
            </a:fld>
            <a:endParaRPr lang="es-CL"/>
          </a:p>
        </p:txBody>
      </p:sp>
    </p:spTree>
    <p:extLst>
      <p:ext uri="{BB962C8B-B14F-4D97-AF65-F5344CB8AC3E}">
        <p14:creationId xmlns:p14="http://schemas.microsoft.com/office/powerpoint/2010/main" val="4036459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1353" y="1916832"/>
            <a:ext cx="2160240" cy="1656184"/>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smtClean="0">
                <a:latin typeface="Verdana" panose="020B0604030504040204" pitchFamily="34" charset="0"/>
                <a:ea typeface="Verdana" panose="020B0604030504040204" pitchFamily="34" charset="0"/>
                <a:cs typeface="Verdana" panose="020B0604030504040204" pitchFamily="34" charset="0"/>
              </a:rPr>
              <a:t>Only eligible:</a:t>
            </a:r>
          </a:p>
          <a:p>
            <a:pPr algn="ctr"/>
            <a:endParaRPr lang="en-US" sz="10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mj-lt"/>
              <a:buAutoNum type="romanLcPeriod"/>
            </a:pPr>
            <a:r>
              <a:rPr lang="en-US" sz="1000" dirty="0" smtClean="0">
                <a:latin typeface="Verdana" panose="020B0604030504040204" pitchFamily="34" charset="0"/>
                <a:ea typeface="Verdana" panose="020B0604030504040204" pitchFamily="34" charset="0"/>
                <a:cs typeface="Verdana" panose="020B0604030504040204" pitchFamily="34" charset="0"/>
              </a:rPr>
              <a:t>Individual entrepreneurs</a:t>
            </a:r>
          </a:p>
          <a:p>
            <a:pPr marL="285750" indent="-285750" algn="just">
              <a:buFont typeface="+mj-lt"/>
              <a:buAutoNum type="romanLcPeriod"/>
            </a:pPr>
            <a:r>
              <a:rPr lang="en-US" sz="1000" dirty="0" smtClean="0">
                <a:latin typeface="Verdana" panose="020B0604030504040204" pitchFamily="34" charset="0"/>
                <a:ea typeface="Verdana" panose="020B0604030504040204" pitchFamily="34" charset="0"/>
                <a:cs typeface="Verdana" panose="020B0604030504040204" pitchFamily="34" charset="0"/>
              </a:rPr>
              <a:t>Limited liability individual entrepreneurs (</a:t>
            </a:r>
            <a:r>
              <a:rPr lang="en-US" sz="1000" i="1" dirty="0" smtClean="0">
                <a:latin typeface="Verdana" panose="020B0604030504040204" pitchFamily="34" charset="0"/>
                <a:ea typeface="Verdana" panose="020B0604030504040204" pitchFamily="34" charset="0"/>
                <a:cs typeface="Verdana" panose="020B0604030504040204" pitchFamily="34" charset="0"/>
              </a:rPr>
              <a:t>EIRL</a:t>
            </a:r>
            <a:r>
              <a:rPr lang="en-US" sz="1000"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buFont typeface="+mj-lt"/>
              <a:buAutoNum type="romanLcPeriod"/>
            </a:pPr>
            <a:r>
              <a:rPr lang="en-US" sz="1000" dirty="0" smtClean="0">
                <a:latin typeface="Verdana" panose="020B0604030504040204" pitchFamily="34" charset="0"/>
                <a:ea typeface="Verdana" panose="020B0604030504040204" pitchFamily="34" charset="0"/>
                <a:cs typeface="Verdana" panose="020B0604030504040204" pitchFamily="34" charset="0"/>
              </a:rPr>
              <a:t>Communities</a:t>
            </a:r>
          </a:p>
          <a:p>
            <a:pPr marL="285750" indent="-285750" algn="just">
              <a:buFont typeface="+mj-lt"/>
              <a:buAutoNum type="romanLcPeriod"/>
            </a:pPr>
            <a:r>
              <a:rPr lang="en-US" sz="1000" dirty="0" smtClean="0">
                <a:latin typeface="Verdana" panose="020B0604030504040204" pitchFamily="34" charset="0"/>
                <a:ea typeface="Verdana" panose="020B0604030504040204" pitchFamily="34" charset="0"/>
                <a:cs typeface="Verdana" panose="020B0604030504040204" pitchFamily="34" charset="0"/>
              </a:rPr>
              <a:t>Partnerships*1</a:t>
            </a:r>
          </a:p>
          <a:p>
            <a:pPr marL="285750" indent="-285750" algn="just">
              <a:buFont typeface="+mj-lt"/>
              <a:buAutoNum type="romanLcPeriod"/>
            </a:pPr>
            <a:r>
              <a:rPr lang="en-US" sz="1000" dirty="0" smtClean="0">
                <a:latin typeface="Verdana" panose="020B0604030504040204" pitchFamily="34" charset="0"/>
                <a:ea typeface="Verdana" panose="020B0604030504040204" pitchFamily="34" charset="0"/>
                <a:cs typeface="Verdana" panose="020B0604030504040204" pitchFamily="34" charset="0"/>
              </a:rPr>
              <a:t>Companies by shares*2</a:t>
            </a: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p:nvSpPr>
        <p:spPr>
          <a:xfrm>
            <a:off x="675675" y="4797152"/>
            <a:ext cx="5400600" cy="1569660"/>
          </a:xfrm>
          <a:prstGeom prst="rect">
            <a:avLst/>
          </a:prstGeom>
          <a:noFill/>
        </p:spPr>
        <p:txBody>
          <a:bodyPr wrap="square" rtlCol="0">
            <a:spAutoFit/>
          </a:bodyPr>
          <a:lstStyle/>
          <a:p>
            <a:pPr>
              <a:tabLst>
                <a:tab pos="266700" algn="l"/>
              </a:tabLst>
            </a:pPr>
            <a:r>
              <a:rPr lang="en-US" sz="800" dirty="0" smtClean="0">
                <a:latin typeface="Verdana" panose="020B0604030504040204" pitchFamily="34" charset="0"/>
                <a:ea typeface="Verdana" panose="020B0604030504040204" pitchFamily="34" charset="0"/>
                <a:cs typeface="Verdana" panose="020B0604030504040204" pitchFamily="34" charset="0"/>
              </a:rPr>
              <a:t>*1.	Excluding limited partnerships with share capital (</a:t>
            </a:r>
            <a:r>
              <a:rPr lang="en-US" sz="800" i="1" dirty="0" err="1" smtClean="0">
                <a:latin typeface="Verdana" panose="020B0604030504040204" pitchFamily="34" charset="0"/>
                <a:ea typeface="Verdana" panose="020B0604030504040204" pitchFamily="34" charset="0"/>
                <a:cs typeface="Verdana" panose="020B0604030504040204" pitchFamily="34" charset="0"/>
              </a:rPr>
              <a:t>sociedades</a:t>
            </a:r>
            <a:r>
              <a:rPr lang="en-US" sz="800" i="1" dirty="0" smtClean="0">
                <a:latin typeface="Verdana" panose="020B0604030504040204" pitchFamily="34" charset="0"/>
                <a:ea typeface="Verdana" panose="020B0604030504040204" pitchFamily="34" charset="0"/>
                <a:cs typeface="Verdana" panose="020B0604030504040204" pitchFamily="34" charset="0"/>
              </a:rPr>
              <a:t> en </a:t>
            </a:r>
            <a:r>
              <a:rPr lang="en-US" sz="800" i="1" dirty="0" err="1" smtClean="0">
                <a:latin typeface="Verdana" panose="020B0604030504040204" pitchFamily="34" charset="0"/>
                <a:ea typeface="Verdana" panose="020B0604030504040204" pitchFamily="34" charset="0"/>
                <a:cs typeface="Verdana" panose="020B0604030504040204" pitchFamily="34" charset="0"/>
              </a:rPr>
              <a:t>comandita</a:t>
            </a:r>
            <a:r>
              <a:rPr lang="en-US" sz="800" i="1" dirty="0" smtClean="0">
                <a:latin typeface="Verdana" panose="020B0604030504040204" pitchFamily="34" charset="0"/>
                <a:ea typeface="Verdana" panose="020B0604030504040204" pitchFamily="34" charset="0"/>
                <a:cs typeface="Verdana" panose="020B0604030504040204" pitchFamily="34" charset="0"/>
              </a:rPr>
              <a:t> </a:t>
            </a:r>
            <a:r>
              <a:rPr lang="en-US" sz="800" i="1" dirty="0" err="1" smtClean="0">
                <a:latin typeface="Verdana" panose="020B0604030504040204" pitchFamily="34" charset="0"/>
                <a:ea typeface="Verdana" panose="020B0604030504040204" pitchFamily="34" charset="0"/>
                <a:cs typeface="Verdana" panose="020B0604030504040204" pitchFamily="34" charset="0"/>
              </a:rPr>
              <a:t>por</a:t>
            </a:r>
            <a:r>
              <a:rPr lang="en-US" sz="800" i="1" dirty="0" smtClean="0">
                <a:latin typeface="Verdana" panose="020B0604030504040204" pitchFamily="34" charset="0"/>
                <a:ea typeface="Verdana" panose="020B0604030504040204" pitchFamily="34" charset="0"/>
                <a:cs typeface="Verdana" panose="020B0604030504040204" pitchFamily="34" charset="0"/>
              </a:rPr>
              <a:t> </a:t>
            </a:r>
            <a:r>
              <a:rPr lang="en-US" sz="800" i="1" dirty="0" err="1" smtClean="0">
                <a:latin typeface="Verdana" panose="020B0604030504040204" pitchFamily="34" charset="0"/>
                <a:ea typeface="Verdana" panose="020B0604030504040204" pitchFamily="34" charset="0"/>
                <a:cs typeface="Verdana" panose="020B0604030504040204" pitchFamily="34" charset="0"/>
              </a:rPr>
              <a:t>acciones</a:t>
            </a:r>
            <a:r>
              <a:rPr lang="en-US" sz="800" dirty="0" smtClean="0">
                <a:latin typeface="Verdana" panose="020B0604030504040204" pitchFamily="34" charset="0"/>
                <a:ea typeface="Verdana" panose="020B0604030504040204" pitchFamily="34" charset="0"/>
                <a:cs typeface="Verdana" panose="020B0604030504040204" pitchFamily="34" charset="0"/>
              </a:rPr>
              <a:t>).</a:t>
            </a:r>
          </a:p>
          <a:p>
            <a:pPr marL="266700" indent="-266700" algn="just"/>
            <a:r>
              <a:rPr lang="en-US" sz="800" dirty="0" smtClean="0">
                <a:latin typeface="Verdana" panose="020B0604030504040204" pitchFamily="34" charset="0"/>
                <a:ea typeface="Verdana" panose="020B0604030504040204" pitchFamily="34" charset="0"/>
                <a:cs typeface="Verdana" panose="020B0604030504040204" pitchFamily="34" charset="0"/>
              </a:rPr>
              <a:t>*2. 	Provided they meet with the requirements established in paragraph 6 of Article 14 of the ITL and that they are exclusively composed of natural persons domiciled or resident in Chile, by taxpayers not domiciled nor resident in Chile and/or by companies subject to the Attribution Regime of Article 14 of the ITL. </a:t>
            </a:r>
          </a:p>
          <a:p>
            <a:pPr marL="266700" indent="-266700" algn="just"/>
            <a:r>
              <a:rPr lang="en-US" sz="800" dirty="0" smtClean="0">
                <a:latin typeface="Verdana" panose="020B0604030504040204" pitchFamily="34" charset="0"/>
                <a:ea typeface="Verdana" panose="020B0604030504040204" pitchFamily="34" charset="0"/>
                <a:cs typeface="Verdana" panose="020B0604030504040204" pitchFamily="34" charset="0"/>
              </a:rPr>
              <a:t>*3. 	Income must not exceed UF 60,000 (approximately USD 2.4 million) in one year. </a:t>
            </a:r>
          </a:p>
          <a:p>
            <a:pPr marL="266700" indent="-266700" algn="just"/>
            <a:r>
              <a:rPr lang="en-US" sz="800" dirty="0" smtClean="0">
                <a:latin typeface="Verdana" panose="020B0604030504040204" pitchFamily="34" charset="0"/>
                <a:ea typeface="Verdana" panose="020B0604030504040204" pitchFamily="34" charset="0"/>
                <a:cs typeface="Verdana" panose="020B0604030504040204" pitchFamily="34" charset="0"/>
              </a:rPr>
              <a:t>*4. 	Activities are: (</a:t>
            </a:r>
            <a:r>
              <a:rPr lang="en-US" sz="800" dirty="0" err="1" smtClean="0">
                <a:latin typeface="Verdana" panose="020B0604030504040204" pitchFamily="34" charset="0"/>
                <a:ea typeface="Verdana" panose="020B0604030504040204" pitchFamily="34" charset="0"/>
                <a:cs typeface="Verdana" panose="020B0604030504040204" pitchFamily="34" charset="0"/>
              </a:rPr>
              <a:t>i</a:t>
            </a:r>
            <a:r>
              <a:rPr lang="en-US" sz="800" dirty="0" smtClean="0">
                <a:latin typeface="Verdana" panose="020B0604030504040204" pitchFamily="34" charset="0"/>
                <a:ea typeface="Verdana" panose="020B0604030504040204" pitchFamily="34" charset="0"/>
                <a:cs typeface="Verdana" panose="020B0604030504040204" pitchFamily="34" charset="0"/>
              </a:rPr>
              <a:t>) any of those described in numbers 1 and 2 of Article 20 of the ITL, although incomes arising from the possession or exploitation of agricultural real estate properties may not be considered for these purposes; (ii) participation in in partnership agreements or joint accounts; and, (iii) possession or holding - under any title - of equity interests and shares in companies or investment funds quotas (income from this type of investment must not exceed 20% of the total gross income of the respective business year).</a:t>
            </a:r>
          </a:p>
        </p:txBody>
      </p:sp>
      <p:sp>
        <p:nvSpPr>
          <p:cNvPr id="5" name="Left Brace 4"/>
          <p:cNvSpPr/>
          <p:nvPr/>
        </p:nvSpPr>
        <p:spPr>
          <a:xfrm>
            <a:off x="3937737" y="917639"/>
            <a:ext cx="360040" cy="3663489"/>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dirty="0"/>
          </a:p>
        </p:txBody>
      </p:sp>
      <p:sp>
        <p:nvSpPr>
          <p:cNvPr id="6" name="TextBox 5"/>
          <p:cNvSpPr txBox="1"/>
          <p:nvPr/>
        </p:nvSpPr>
        <p:spPr>
          <a:xfrm>
            <a:off x="2738950" y="2621813"/>
            <a:ext cx="1188131" cy="246221"/>
          </a:xfrm>
          <a:prstGeom prst="rect">
            <a:avLst/>
          </a:prstGeom>
          <a:noFill/>
        </p:spPr>
        <p:txBody>
          <a:bodyPr wrap="square" rtlCol="0">
            <a:spAutoFit/>
          </a:bodyPr>
          <a:lstStyle/>
          <a:p>
            <a:r>
              <a:rPr lang="en-US" sz="1000" dirty="0" smtClean="0">
                <a:latin typeface="Verdana" panose="020B0604030504040204" pitchFamily="34" charset="0"/>
                <a:ea typeface="Verdana" panose="020B0604030504040204" pitchFamily="34" charset="0"/>
                <a:cs typeface="Verdana" panose="020B0604030504040204" pitchFamily="34" charset="0"/>
              </a:rPr>
              <a:t>Conditions</a:t>
            </a: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
        <p:nvSpPr>
          <p:cNvPr id="8" name="TextBox 7"/>
          <p:cNvSpPr txBox="1"/>
          <p:nvPr/>
        </p:nvSpPr>
        <p:spPr>
          <a:xfrm>
            <a:off x="4297777" y="1164334"/>
            <a:ext cx="4378679" cy="3323987"/>
          </a:xfrm>
          <a:prstGeom prst="rect">
            <a:avLst/>
          </a:prstGeom>
          <a:noFill/>
        </p:spPr>
        <p:txBody>
          <a:bodyPr wrap="square" rtlCol="0">
            <a:spAutoFit/>
          </a:bodyPr>
          <a:lstStyle/>
          <a:p>
            <a:pPr marL="171450" indent="-171450" algn="just">
              <a:buFont typeface="Arial" panose="020B0604020202020204" pitchFamily="34" charset="0"/>
              <a:buChar char="•"/>
            </a:pPr>
            <a:r>
              <a:rPr lang="en-US" sz="1000" dirty="0" smtClean="0">
                <a:latin typeface="Verdana" panose="020B0604030504040204" pitchFamily="34" charset="0"/>
                <a:ea typeface="Verdana" panose="020B0604030504040204" pitchFamily="34" charset="0"/>
                <a:cs typeface="Verdana" panose="020B0604030504040204" pitchFamily="34" charset="0"/>
              </a:rPr>
              <a:t>Annual average earned or accrued income arising from sales and services within the taxpayer’s business must not exceed UF 50,000 (approximately USD 2 million) during the last 3 business years prior to entering the simplified regime (if the company has existed for less than 3 business years, the average is calculated considering the years of existence)*3</a:t>
            </a:r>
          </a:p>
          <a:p>
            <a:pPr algn="just"/>
            <a:endParaRPr lang="en-US" sz="1000" dirty="0" smtClean="0">
              <a:latin typeface="Verdana" panose="020B0604030504040204" pitchFamily="34" charset="0"/>
              <a:ea typeface="Verdana" panose="020B0604030504040204" pitchFamily="34" charset="0"/>
              <a:cs typeface="Verdana" panose="020B0604030504040204" pitchFamily="34" charset="0"/>
            </a:endParaRPr>
          </a:p>
          <a:p>
            <a:pPr marL="171450" indent="-171450" algn="just">
              <a:buFont typeface="Arial" panose="020B0604020202020204" pitchFamily="34" charset="0"/>
              <a:buChar char="•"/>
            </a:pPr>
            <a:r>
              <a:rPr lang="en-US" sz="1000" dirty="0" smtClean="0">
                <a:latin typeface="Verdana" panose="020B0604030504040204" pitchFamily="34" charset="0"/>
                <a:ea typeface="Verdana" panose="020B0604030504040204" pitchFamily="34" charset="0"/>
                <a:cs typeface="Verdana" panose="020B0604030504040204" pitchFamily="34" charset="0"/>
              </a:rPr>
              <a:t>If the taxpayer chooses to be subject to the simplified regime during the year it starts its activities, its effective capital must not be higher than UF 60,000 (approximately USD 2.4 million).</a:t>
            </a:r>
          </a:p>
          <a:p>
            <a:pPr algn="just"/>
            <a:endParaRPr lang="en-US" sz="1000" dirty="0" smtClean="0">
              <a:latin typeface="Verdana" panose="020B0604030504040204" pitchFamily="34" charset="0"/>
              <a:ea typeface="Verdana" panose="020B0604030504040204" pitchFamily="34" charset="0"/>
              <a:cs typeface="Verdana" panose="020B0604030504040204" pitchFamily="34" charset="0"/>
            </a:endParaRPr>
          </a:p>
          <a:p>
            <a:pPr marL="171450" indent="-171450" algn="just">
              <a:buFont typeface="Arial" panose="020B0604020202020204" pitchFamily="34" charset="0"/>
              <a:buChar char="•"/>
            </a:pPr>
            <a:r>
              <a:rPr lang="en-US" sz="1000" dirty="0" smtClean="0">
                <a:latin typeface="Verdana" panose="020B0604030504040204" pitchFamily="34" charset="0"/>
                <a:ea typeface="Verdana" panose="020B0604030504040204" pitchFamily="34" charset="0"/>
                <a:cs typeface="Verdana" panose="020B0604030504040204" pitchFamily="34" charset="0"/>
              </a:rPr>
              <a:t>Taxpayers whose income arising from the activities specified in Article 14 </a:t>
            </a:r>
            <a:r>
              <a:rPr lang="en-US" sz="1000" dirty="0" err="1" smtClean="0">
                <a:latin typeface="Verdana" panose="020B0604030504040204" pitchFamily="34" charset="0"/>
                <a:ea typeface="Verdana" panose="020B0604030504040204" pitchFamily="34" charset="0"/>
                <a:cs typeface="Verdana" panose="020B0604030504040204" pitchFamily="34" charset="0"/>
              </a:rPr>
              <a:t>ter</a:t>
            </a:r>
            <a:r>
              <a:rPr lang="en-US" sz="1000" dirty="0" smtClean="0">
                <a:latin typeface="Verdana" panose="020B0604030504040204" pitchFamily="34" charset="0"/>
                <a:ea typeface="Verdana" panose="020B0604030504040204" pitchFamily="34" charset="0"/>
                <a:cs typeface="Verdana" panose="020B0604030504040204" pitchFamily="34" charset="0"/>
              </a:rPr>
              <a:t>, letter A, number 1, letter c, together exceed 35% of the total gross income of the respective business year, are not eligible for this regime.*4</a:t>
            </a:r>
          </a:p>
          <a:p>
            <a:pPr algn="just"/>
            <a:endParaRPr lang="en-US" sz="1000" dirty="0" smtClean="0">
              <a:latin typeface="Verdana" panose="020B0604030504040204" pitchFamily="34" charset="0"/>
              <a:ea typeface="Verdana" panose="020B0604030504040204" pitchFamily="34" charset="0"/>
              <a:cs typeface="Verdana" panose="020B0604030504040204" pitchFamily="34" charset="0"/>
            </a:endParaRPr>
          </a:p>
          <a:p>
            <a:pPr marL="171450" indent="-171450" algn="just">
              <a:buFont typeface="Arial" panose="020B0604020202020204" pitchFamily="34" charset="0"/>
              <a:buChar char="•"/>
            </a:pPr>
            <a:r>
              <a:rPr lang="en-US" sz="1000" dirty="0" smtClean="0">
                <a:latin typeface="Verdana" panose="020B0604030504040204" pitchFamily="34" charset="0"/>
                <a:ea typeface="Verdana" panose="020B0604030504040204" pitchFamily="34" charset="0"/>
                <a:cs typeface="Verdana" panose="020B0604030504040204" pitchFamily="34" charset="0"/>
              </a:rPr>
              <a:t>Companies whose </a:t>
            </a:r>
            <a:r>
              <a:rPr lang="en-US" sz="1000" u="sng" dirty="0" smtClean="0">
                <a:latin typeface="Verdana" panose="020B0604030504040204" pitchFamily="34" charset="0"/>
                <a:ea typeface="Verdana" panose="020B0604030504040204" pitchFamily="34" charset="0"/>
                <a:cs typeface="Verdana" panose="020B0604030504040204" pitchFamily="34" charset="0"/>
              </a:rPr>
              <a:t>paid-up</a:t>
            </a:r>
            <a:r>
              <a:rPr lang="en-US" sz="1000" dirty="0" smtClean="0">
                <a:latin typeface="Verdana" panose="020B0604030504040204" pitchFamily="34" charset="0"/>
                <a:ea typeface="Verdana" panose="020B0604030504040204" pitchFamily="34" charset="0"/>
                <a:cs typeface="Verdana" panose="020B0604030504040204" pitchFamily="34" charset="0"/>
              </a:rPr>
              <a:t> capital is owned in more than 30% by partners or shareholders which are companies that issue stock-exchanged shares or subsidiaries of the latter, are not eligible for this regime. </a:t>
            </a:r>
          </a:p>
        </p:txBody>
      </p:sp>
      <p:sp>
        <p:nvSpPr>
          <p:cNvPr id="9" name="TextBox 8"/>
          <p:cNvSpPr txBox="1"/>
          <p:nvPr/>
        </p:nvSpPr>
        <p:spPr>
          <a:xfrm>
            <a:off x="467544" y="436102"/>
            <a:ext cx="8208912" cy="369332"/>
          </a:xfrm>
          <a:prstGeom prst="rect">
            <a:avLst/>
          </a:prstGeom>
          <a:noFill/>
        </p:spPr>
        <p:txBody>
          <a:bodyPr wrap="square" rtlCol="0">
            <a:spAutoFit/>
          </a:bodyPr>
          <a:lstStyle/>
          <a:p>
            <a:pPr algn="ctr"/>
            <a:r>
              <a:rPr lang="en-US" b="1" u="sng" dirty="0" smtClean="0"/>
              <a:t>Taxpayers </a:t>
            </a:r>
            <a:r>
              <a:rPr lang="en-US" b="1" u="sng" dirty="0" err="1" smtClean="0"/>
              <a:t>elegible</a:t>
            </a:r>
            <a:r>
              <a:rPr lang="en-US" b="1" u="sng" dirty="0" smtClean="0"/>
              <a:t> for the simplified regime set forth in Article 14 </a:t>
            </a:r>
            <a:r>
              <a:rPr lang="en-US" b="1" u="sng" dirty="0" err="1" smtClean="0"/>
              <a:t>Ter</a:t>
            </a:r>
            <a:endParaRPr lang="en-US" b="1" u="sng" dirty="0"/>
          </a:p>
        </p:txBody>
      </p:sp>
      <p:sp>
        <p:nvSpPr>
          <p:cNvPr id="10" name="TextBox 1"/>
          <p:cNvSpPr txBox="1"/>
          <p:nvPr/>
        </p:nvSpPr>
        <p:spPr>
          <a:xfrm>
            <a:off x="6155841" y="4788942"/>
            <a:ext cx="2520615" cy="1477328"/>
          </a:xfrm>
          <a:prstGeom prst="rect">
            <a:avLst/>
          </a:prstGeom>
          <a:solidFill>
            <a:schemeClr val="bg1">
              <a:lumMod val="95000"/>
            </a:schemeClr>
          </a:solidFill>
          <a:ln w="12700">
            <a:solidFill>
              <a:schemeClr val="tx1">
                <a:lumMod val="65000"/>
                <a:lumOff val="35000"/>
              </a:schemeClr>
            </a:solidFill>
          </a:ln>
        </p:spPr>
        <p:txBody>
          <a:bodyPr wrap="square" rtlCol="0">
            <a:spAutoFit/>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content of this document is provided by Carey y </a:t>
            </a:r>
            <a:r>
              <a:rPr lang="en-US" sz="1000" dirty="0" err="1"/>
              <a:t>Cía</a:t>
            </a:r>
            <a:r>
              <a:rPr lang="en-US" sz="1000" dirty="0"/>
              <a:t>. For educational and informational purposes only and is not intended to be exact or complete, and should not be relied on as a substitute for legal advice. Carey y </a:t>
            </a:r>
            <a:r>
              <a:rPr lang="en-US" sz="1000" dirty="0" err="1"/>
              <a:t>Cía</a:t>
            </a:r>
            <a:r>
              <a:rPr lang="en-US" sz="1000" dirty="0"/>
              <a:t>. is not responsible for any consequences resulting from the action, lack of action or decision regarding the information contained in this publication.</a:t>
            </a:r>
            <a:endParaRPr lang="es-CL" sz="1000" dirty="0"/>
          </a:p>
        </p:txBody>
      </p:sp>
    </p:spTree>
    <p:extLst>
      <p:ext uri="{BB962C8B-B14F-4D97-AF65-F5344CB8AC3E}">
        <p14:creationId xmlns:p14="http://schemas.microsoft.com/office/powerpoint/2010/main" val="1546790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1632</TotalTime>
  <Words>280</Words>
  <Application>Microsoft Office PowerPoint</Application>
  <PresentationFormat>On-screen Show (4:3)</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Carey y Cía.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José Tomás Otero</dc:creator>
  <cp:lastModifiedBy>Gabriel Salazar</cp:lastModifiedBy>
  <cp:revision>18</cp:revision>
  <dcterms:created xsi:type="dcterms:W3CDTF">2016-03-09T14:47:51Z</dcterms:created>
  <dcterms:modified xsi:type="dcterms:W3CDTF">2016-12-23T13:06:07Z</dcterms:modified>
</cp:coreProperties>
</file>